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"/>
          <a:ea typeface="Iowan Old Style"/>
          <a:cs typeface="Iowan Old Styl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 b="def" i="def"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Title Text"/>
          <p:cNvSpPr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/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“"/>
          <p:cNvSpPr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i="0" spc="0" sz="2100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02" name="Type a quote here."/>
          <p:cNvSpPr/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03" name="-Johnny Appleseed"/>
          <p:cNvSpPr/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i="1" sz="4800">
                <a:solidFill>
                  <a:srgbClr val="6B6D6D"/>
                </a:solidFill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10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Rectangle"/>
          <p:cNvSpPr/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" name="Line"/>
          <p:cNvSpPr/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itle Text"/>
          <p:cNvSpPr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/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Slide Number"/>
          <p:cNvSpPr/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age"/>
          <p:cNvSpPr/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2" name="Line"/>
          <p:cNvSpPr/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Title Text"/>
          <p:cNvSpPr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/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Image"/>
          <p:cNvSpPr/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2" name="Line"/>
          <p:cNvSpPr/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Title Text"/>
          <p:cNvSpPr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" name="Body Level One…"/>
          <p:cNvSpPr/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Image"/>
          <p:cNvSpPr/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Image"/>
          <p:cNvSpPr/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Image"/>
          <p:cNvSpPr/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Body Level One…"/>
          <p:cNvSpPr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i="1" spc="28" sz="2800"/>
            </a:lvl1pPr>
            <a:lvl2pPr marL="0" indent="228600">
              <a:spcBef>
                <a:spcPts val="1400"/>
              </a:spcBef>
              <a:buSzTx/>
              <a:buFontTx/>
              <a:buNone/>
              <a:defRPr i="1" spc="28" sz="2800"/>
            </a:lvl2pPr>
            <a:lvl3pPr marL="0" indent="457200">
              <a:spcBef>
                <a:spcPts val="1400"/>
              </a:spcBef>
              <a:buSzTx/>
              <a:buFontTx/>
              <a:buNone/>
              <a:defRPr i="1" spc="28" sz="2800"/>
            </a:lvl3pPr>
            <a:lvl4pPr marL="0" indent="685800">
              <a:spcBef>
                <a:spcPts val="1400"/>
              </a:spcBef>
              <a:buSzTx/>
              <a:buFontTx/>
              <a:buNone/>
              <a:defRPr i="1" spc="28" sz="2800"/>
            </a:lvl4pPr>
            <a:lvl5pPr marL="0" indent="914400">
              <a:spcBef>
                <a:spcPts val="1400"/>
              </a:spcBef>
              <a:buSzTx/>
              <a:buFontTx/>
              <a:buNone/>
              <a:defRPr i="1" spc="28"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i="0" spc="0"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tif"/><Relationship Id="rId4" Type="http://schemas.openxmlformats.org/officeDocument/2006/relationships/image" Target="../media/image1.png"/><Relationship Id="rId5" Type="http://schemas.openxmlformats.org/officeDocument/2006/relationships/image" Target="../media/image2.tif"/><Relationship Id="rId6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Line"/>
          <p:cNvSpPr/>
          <p:nvPr>
            <p:ph type="body" idx="14"/>
          </p:nvPr>
        </p:nvSpPr>
        <p:spPr>
          <a:xfrm>
            <a:off x="376202" y="1574800"/>
            <a:ext cx="5397501" cy="0"/>
          </a:xfrm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Daily Supported REading"/>
          <p:cNvSpPr/>
          <p:nvPr>
            <p:ph type="title"/>
          </p:nvPr>
        </p:nvSpPr>
        <p:spPr>
          <a:xfrm>
            <a:off x="475210" y="589372"/>
            <a:ext cx="6296252" cy="723901"/>
          </a:xfrm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Daily Supported REading</a:t>
            </a:r>
          </a:p>
        </p:txBody>
      </p:sp>
      <p:sp>
        <p:nvSpPr>
          <p:cNvPr id="130" name="An approach to teaching reading which aims to:"/>
          <p:cNvSpPr/>
          <p:nvPr/>
        </p:nvSpPr>
        <p:spPr>
          <a:xfrm>
            <a:off x="376202" y="1453043"/>
            <a:ext cx="5397501" cy="1391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312927" indent="-312927" defTabSz="449833">
              <a:spcBef>
                <a:spcPts val="1300"/>
              </a:spcBef>
              <a:buSzPct val="75000"/>
              <a:buFont typeface="Zapf Dingbats"/>
              <a:buChar char="➤"/>
              <a:defRPr i="0" spc="0" sz="2156"/>
            </a:pPr>
          </a:p>
          <a:p>
            <a:pPr defTabSz="449833">
              <a:spcBef>
                <a:spcPts val="1300"/>
              </a:spcBef>
              <a:defRPr i="0" spc="0" sz="2156"/>
            </a:pPr>
            <a:r>
              <a:t>An approach to teaching reading which aims to:</a:t>
            </a:r>
          </a:p>
        </p:txBody>
      </p:sp>
      <p:sp>
        <p:nvSpPr>
          <p:cNvPr id="131" name="Help children make accelerated progress by working in a coherent and systematic way. Children enjoy daily independent reading in small groups matched to their independent reading level, led by a trained adult."/>
          <p:cNvSpPr/>
          <p:nvPr/>
        </p:nvSpPr>
        <p:spPr>
          <a:xfrm>
            <a:off x="374908" y="2983911"/>
            <a:ext cx="5701784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i="0" spc="0" sz="1800">
                <a:solidFill>
                  <a:srgbClr val="4A4A4A"/>
                </a:solidFill>
              </a:defRPr>
            </a:pPr>
            <a:r>
              <a:t>Help children make accelerated progress by working in a coherent and systematic way. Children enjoy daily independent reading in small groups matched to their independent reading level, led by a trained adult.</a:t>
            </a:r>
          </a:p>
          <a:p>
            <a:pPr defTabSz="457200">
              <a:spcBef>
                <a:spcPts val="0"/>
              </a:spcBef>
              <a:defRPr i="0" spc="0" sz="1600">
                <a:solidFill>
                  <a:srgbClr val="4A4A4A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spcBef>
                <a:spcPts val="0"/>
              </a:spcBef>
              <a:defRPr i="0" spc="0" sz="1600">
                <a:solidFill>
                  <a:srgbClr val="4A4A4A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4155" t="129" r="9870" b="129"/>
          <a:stretch>
            <a:fillRect/>
          </a:stretch>
        </p:blipFill>
        <p:spPr>
          <a:xfrm>
            <a:off x="6991350" y="275371"/>
            <a:ext cx="5473700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Differentiated lesson guides are used to move children on and make sound judgements about when to do so."/>
          <p:cNvSpPr/>
          <p:nvPr/>
        </p:nvSpPr>
        <p:spPr>
          <a:xfrm>
            <a:off x="295225" y="8883650"/>
            <a:ext cx="613842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i="0" spc="0" sz="1600">
                <a:solidFill>
                  <a:srgbClr val="000000"/>
                </a:solidFill>
              </a:defRPr>
            </a:lvl1pPr>
          </a:lstStyle>
          <a:p>
            <a:pPr/>
            <a:r>
              <a:t>Differentiated lesson guides are used to move children on and make sound judgements about when to do so.</a:t>
            </a:r>
          </a:p>
        </p:txBody>
      </p:sp>
      <p:sp>
        <p:nvSpPr>
          <p:cNvPr id="134" name="Over the course of a week, children focus on the same book in a group setting:…"/>
          <p:cNvSpPr/>
          <p:nvPr/>
        </p:nvSpPr>
        <p:spPr>
          <a:xfrm>
            <a:off x="224680" y="4718050"/>
            <a:ext cx="6002240" cy="327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b="1" i="0" spc="0" sz="1800">
                <a:solidFill>
                  <a:srgbClr val="000000"/>
                </a:solidFill>
              </a:defRPr>
            </a:pPr>
            <a:r>
              <a:t>Over the course of a week, children focus on the same book in a group setting:</a:t>
            </a:r>
          </a:p>
          <a:p>
            <a:pPr marL="308371" indent="-308371" defTabSz="457200">
              <a:spcBef>
                <a:spcPts val="0"/>
              </a:spcBef>
              <a:buSzPct val="75000"/>
              <a:buFont typeface="Zapf Dingbats"/>
              <a:buChar char="•"/>
              <a:defRPr i="0" spc="0" sz="1800">
                <a:solidFill>
                  <a:srgbClr val="000000"/>
                </a:solidFill>
              </a:defRPr>
            </a:pPr>
            <a:r>
              <a:t>Child has the book read to them</a:t>
            </a:r>
          </a:p>
          <a:p>
            <a:pPr marL="308371" indent="-308371" defTabSz="457200">
              <a:spcBef>
                <a:spcPts val="0"/>
              </a:spcBef>
              <a:buSzPct val="75000"/>
              <a:buFont typeface="Zapf Dingbats"/>
              <a:buChar char="•"/>
              <a:defRPr i="0" spc="0" sz="1800">
                <a:solidFill>
                  <a:srgbClr val="000000"/>
                </a:solidFill>
              </a:defRPr>
            </a:pPr>
            <a:r>
              <a:t>Child reads the book to a partner</a:t>
            </a:r>
          </a:p>
          <a:p>
            <a:pPr marL="274108" indent="-274108" defTabSz="457200">
              <a:spcBef>
                <a:spcPts val="0"/>
              </a:spcBef>
              <a:buSzPct val="75000"/>
              <a:buFont typeface="Zapf Dingbats"/>
              <a:buChar char="•"/>
              <a:defRPr i="0" spc="0" sz="1800">
                <a:solidFill>
                  <a:srgbClr val="000000"/>
                </a:solidFill>
              </a:defRPr>
            </a:pPr>
            <a:r>
              <a:t>Child reads the book to a trained adult</a:t>
            </a:r>
          </a:p>
          <a:p>
            <a:pPr marL="308371" indent="-308371" defTabSz="457200">
              <a:spcBef>
                <a:spcPts val="0"/>
              </a:spcBef>
              <a:buSzPct val="75000"/>
              <a:buFont typeface="Zapf Dingbats"/>
              <a:buChar char="•"/>
              <a:defRPr i="0" spc="0" sz="1800">
                <a:solidFill>
                  <a:srgbClr val="000000"/>
                </a:solidFill>
              </a:defRPr>
            </a:pPr>
            <a:r>
              <a:t>Child verbalises answers to comprehension questions which focus on retrieval, predicting skills</a:t>
            </a:r>
          </a:p>
          <a:p>
            <a:pPr marL="308371" indent="-308371" defTabSz="457200">
              <a:spcBef>
                <a:spcPts val="0"/>
              </a:spcBef>
              <a:buSzPct val="75000"/>
              <a:buFont typeface="Zapf Dingbats"/>
              <a:buChar char="•"/>
              <a:defRPr i="0" spc="0" sz="1800">
                <a:solidFill>
                  <a:srgbClr val="000000"/>
                </a:solidFill>
              </a:defRPr>
            </a:pPr>
            <a:r>
              <a:t>Child engages in sentence building and vocabulary activities to improve word recognition and phonological skills</a:t>
            </a:r>
          </a:p>
        </p:txBody>
      </p:sp>
      <p:grpSp>
        <p:nvGrpSpPr>
          <p:cNvPr id="137" name="pasted-image.tiff"/>
          <p:cNvGrpSpPr/>
          <p:nvPr/>
        </p:nvGrpSpPr>
        <p:grpSpPr>
          <a:xfrm rot="640184">
            <a:off x="7897410" y="804463"/>
            <a:ext cx="3850784" cy="5125912"/>
            <a:chOff x="0" y="0"/>
            <a:chExt cx="3850782" cy="5125910"/>
          </a:xfrm>
        </p:grpSpPr>
        <p:pic>
          <p:nvPicPr>
            <p:cNvPr id="136" name="pasted-image.tiff" descr="pasted-image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3596783" cy="479571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5" name="pasted-image.tiff" descr="pasted-image.tif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850783" cy="5125911"/>
            </a:xfrm>
            <a:prstGeom prst="rect">
              <a:avLst/>
            </a:prstGeom>
            <a:effectLst/>
          </p:spPr>
        </p:pic>
      </p:grpSp>
      <p:grpSp>
        <p:nvGrpSpPr>
          <p:cNvPr id="140" name="pasted-image.tiff"/>
          <p:cNvGrpSpPr/>
          <p:nvPr/>
        </p:nvGrpSpPr>
        <p:grpSpPr>
          <a:xfrm rot="20530974">
            <a:off x="8011814" y="5963650"/>
            <a:ext cx="2849779" cy="3791240"/>
            <a:chOff x="0" y="0"/>
            <a:chExt cx="2849778" cy="3791238"/>
          </a:xfrm>
        </p:grpSpPr>
        <p:pic>
          <p:nvPicPr>
            <p:cNvPr id="139" name="pasted-image.tiff" descr="pasted-image.tif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2595779" cy="346103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8" name="pasted-image.tiff" descr="pasted-image.tiff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49779" cy="379123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2"/>
      <p:bldP build="whole" bldLvl="1" animBg="1" rev="0" advAuto="0" spid="133" grpId="4"/>
      <p:bldP build="whole" bldLvl="1" animBg="1" rev="0" advAuto="0" spid="130" grpId="1"/>
      <p:bldP build="whole" bldLvl="1" animBg="1" rev="0" advAuto="0" spid="134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1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1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